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Maven Pro" charset="0"/>
      <p:regular r:id="rId17"/>
      <p:bold r:id="rId18"/>
    </p:embeddedFont>
    <p:embeddedFont>
      <p:font typeface="Nunito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318098E-5991-4FF4-B1EE-5A8ED43E0269}">
  <a:tblStyle styleId="{B318098E-5991-4FF4-B1EE-5A8ED43E02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3e4f681495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3e4f681495_0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de3cc67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de3cc67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3de3cc670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3de3cc670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3e5fd7322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3e5fd7322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3e5fd7322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3e5fd7322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3e4f681495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3e4f681495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e4f681495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3e4f681495_0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e4f681495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3e4f681495_0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3e4f681495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3e4f681495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e4f681495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3e4f681495_0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3e5fd7322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3e5fd7322e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e5fd7322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e5fd7322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e4f681495_0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e4f681495_0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South Tippah 21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6608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Spring/Summer 2018 Data and Goals Report</a:t>
            </a:r>
            <a:endParaRPr/>
          </a:p>
        </p:txBody>
      </p:sp>
      <p:pic>
        <p:nvPicPr>
          <p:cNvPr id="279" name="Google Shape;27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7400" y="27007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Staff Survey Highlights Continued:</a:t>
            </a:r>
            <a:endParaRPr sz="1800"/>
          </a:p>
        </p:txBody>
      </p:sp>
      <p:sp>
        <p:nvSpPr>
          <p:cNvPr id="334" name="Google Shape;334;p22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Greatest challenges this semester: Needing resources for activities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Suggestions for making the program more effective: Lower teacher/student ratio, better communication with school-day teachers, additional guest speakers/community workers, implementing a homework log system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School Day Teacher Survey Highlights:</a:t>
            </a:r>
            <a:endParaRPr sz="1800"/>
          </a:p>
        </p:txBody>
      </p:sp>
      <p:graphicFrame>
        <p:nvGraphicFramePr>
          <p:cNvPr id="340" name="Google Shape;340;p23"/>
          <p:cNvGraphicFramePr/>
          <p:nvPr/>
        </p:nvGraphicFramePr>
        <p:xfrm>
          <a:off x="952500" y="1705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{B318098E-5991-4FF4-B1EE-5A8ED43E0269}</a:tableStyleId>
              </a:tblPr>
              <a:tblGrid>
                <a:gridCol w="2460000"/>
                <a:gridCol w="1094725"/>
                <a:gridCol w="1047600"/>
                <a:gridCol w="1400725"/>
                <a:gridCol w="12359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Strongly Disagree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Disagree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Agree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Strongly Agree</a:t>
                      </a:r>
                      <a:endParaRPr sz="1200" b="1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Do you feel that the program offers assistance to students that relates to what is being taught during the school day?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4.5%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4.5%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34%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57%</a:t>
                      </a:r>
                      <a:endParaRPr sz="12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Do you feel that the program offers a variety of enrichment activities to participants?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7%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4%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34%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55%</a:t>
                      </a:r>
                      <a:endParaRPr sz="12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Do you feel that you are well informed about the program and what happens there?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7%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16%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34%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43%</a:t>
                      </a:r>
                      <a:endParaRPr sz="12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School Day Teacher Survey Highlights: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346" name="Google Shape;346;p24"/>
          <p:cNvGraphicFramePr/>
          <p:nvPr/>
        </p:nvGraphicFramePr>
        <p:xfrm>
          <a:off x="9525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{B318098E-5991-4FF4-B1EE-5A8ED43E0269}</a:tableStyleId>
              </a:tblPr>
              <a:tblGrid>
                <a:gridCol w="1777375"/>
                <a:gridCol w="1271225"/>
                <a:gridCol w="1471350"/>
                <a:gridCol w="1365425"/>
                <a:gridCol w="1353625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Hardly Ever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Monthly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Weekly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Daily</a:t>
                      </a:r>
                      <a:endParaRPr sz="1200" b="1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How often have you visited the program?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47%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32%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How often do you interact with the program staff?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36%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46%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How often do you communicate with program staff about particular students or curriculum?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44%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23%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Summer 2018 Parent Survey Highlights:</a:t>
            </a:r>
            <a:endParaRPr sz="1800"/>
          </a:p>
        </p:txBody>
      </p:sp>
      <p:graphicFrame>
        <p:nvGraphicFramePr>
          <p:cNvPr id="352" name="Google Shape;352;p25"/>
          <p:cNvGraphicFramePr/>
          <p:nvPr/>
        </p:nvGraphicFramePr>
        <p:xfrm>
          <a:off x="952500" y="1468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{B318098E-5991-4FF4-B1EE-5A8ED43E0269}</a:tableStyleId>
              </a:tblPr>
              <a:tblGrid>
                <a:gridCol w="2024550"/>
                <a:gridCol w="1388925"/>
                <a:gridCol w="1271275"/>
                <a:gridCol w="1188825"/>
                <a:gridCol w="1365425"/>
              </a:tblGrid>
              <a:tr h="266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Extremely Satisfied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Very Satisfied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Slightly Satisfied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Not at all Satisfied</a:t>
                      </a:r>
                      <a:endParaRPr sz="1000" b="1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How satisfied were you with the summer program?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What is your overall satisfaction with the summer program staff- director, tutors, and assistants?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94%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How satisfied were you with the level of communication between the program and parents?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94%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353" name="Google Shape;353;p25"/>
          <p:cNvSpPr txBox="1"/>
          <p:nvPr/>
        </p:nvSpPr>
        <p:spPr>
          <a:xfrm>
            <a:off x="1270350" y="3813500"/>
            <a:ext cx="7097400" cy="8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●"/>
            </a:pPr>
            <a:r>
              <a:rPr lang="en" sz="18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98% of parents said they would definitely recommend the camp to a friend.</a:t>
            </a:r>
            <a:endParaRPr sz="18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●"/>
            </a:pPr>
            <a:r>
              <a:rPr lang="en" sz="18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98% of parents said their child felt extremely safe at camp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Summer 2018 Data Highlights:</a:t>
            </a:r>
            <a:endParaRPr sz="1800"/>
          </a:p>
        </p:txBody>
      </p:sp>
      <p:sp>
        <p:nvSpPr>
          <p:cNvPr id="359" name="Google Shape;359;p26"/>
          <p:cNvSpPr txBox="1">
            <a:spLocks noGrp="1"/>
          </p:cNvSpPr>
          <p:nvPr>
            <p:ph type="body" idx="1"/>
          </p:nvPr>
        </p:nvSpPr>
        <p:spPr>
          <a:xfrm>
            <a:off x="1056750" y="1597875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64% of students attending Lit Camp showed growth on STAR reading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Average STAR reading grade equivalency increase was 0.5 (five months of growth)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>
            <a:spLocks noGrp="1"/>
          </p:cNvSpPr>
          <p:nvPr>
            <p:ph type="title"/>
          </p:nvPr>
        </p:nvSpPr>
        <p:spPr>
          <a:xfrm>
            <a:off x="1303800" y="6498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SMART Goal 1: Students regularly attending the program will show a half point increaase in grade equivalency in STAR Reading.</a:t>
            </a:r>
            <a:endParaRPr sz="1800"/>
          </a:p>
        </p:txBody>
      </p:sp>
      <p:graphicFrame>
        <p:nvGraphicFramePr>
          <p:cNvPr id="285" name="Google Shape;285;p14"/>
          <p:cNvGraphicFramePr/>
          <p:nvPr/>
        </p:nvGraphicFramePr>
        <p:xfrm>
          <a:off x="2311900" y="2202025"/>
          <a:ext cx="4826000" cy="2025765"/>
        </p:xfrm>
        <a:graphic>
          <a:graphicData uri="http://schemas.openxmlformats.org/drawingml/2006/table">
            <a:tbl>
              <a:tblPr>
                <a:noFill/>
                <a:tableStyleId>{B318098E-5991-4FF4-B1EE-5A8ED43E0269}</a:tableStyleId>
              </a:tblPr>
              <a:tblGrid>
                <a:gridCol w="2413000"/>
                <a:gridCol w="2413000"/>
              </a:tblGrid>
              <a:tr h="440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School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Average STAR GE Growth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Ripley Elementary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FF00"/>
                          </a:solidFill>
                        </a:rPr>
                        <a:t>+0.58</a:t>
                      </a:r>
                      <a:endParaRPr>
                        <a:solidFill>
                          <a:srgbClr val="00FF00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Ripley Middle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</a:rPr>
                        <a:t>+0.35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Pine Grove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FF00"/>
                          </a:solidFill>
                        </a:rPr>
                        <a:t>+0.5</a:t>
                      </a:r>
                      <a:endParaRPr>
                        <a:solidFill>
                          <a:srgbClr val="00FF00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Blue Mountain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FF00"/>
                          </a:solidFill>
                        </a:rPr>
                        <a:t>+0.68</a:t>
                      </a:r>
                      <a:endParaRPr>
                        <a:solidFill>
                          <a:srgbClr val="00FF00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SMART Goal 2: 90% of students who attend the program regularly will meet their AR goals both spring terms.</a:t>
            </a:r>
            <a:endParaRPr sz="1800"/>
          </a:p>
        </p:txBody>
      </p:sp>
      <p:sp>
        <p:nvSpPr>
          <p:cNvPr id="291" name="Google Shape;291;p1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According to teacher progress reports for regular attendees, 71% of students met their AR goals (both percent correct and point goals). 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SMART Goal 3: 75% of students attending the program regularly will turn in homework complete and on time by the end of the third term.</a:t>
            </a:r>
            <a:endParaRPr sz="1800"/>
          </a:p>
        </p:txBody>
      </p:sp>
      <p:sp>
        <p:nvSpPr>
          <p:cNvPr id="297" name="Google Shape;297;p1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According to progress reports completed by classroom teachers, over 96% of students attending the program more than 30 days improved in homework completion and accuracy.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SMART Goal 4: A minimum of 50% of regular attendees will demonstrate an increase in both reading and math grades when comparing first and third nine weeks’ grades.</a:t>
            </a:r>
            <a:endParaRPr sz="1800"/>
          </a:p>
        </p:txBody>
      </p:sp>
      <p:graphicFrame>
        <p:nvGraphicFramePr>
          <p:cNvPr id="303" name="Google Shape;303;p17"/>
          <p:cNvGraphicFramePr/>
          <p:nvPr/>
        </p:nvGraphicFramePr>
        <p:xfrm>
          <a:off x="952500" y="2019450"/>
          <a:ext cx="7239000" cy="2407770"/>
        </p:xfrm>
        <a:graphic>
          <a:graphicData uri="http://schemas.openxmlformats.org/drawingml/2006/table">
            <a:tbl>
              <a:tblPr>
                <a:noFill/>
                <a:tableStyleId>{B318098E-5991-4FF4-B1EE-5A8ED43E0269}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School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Percentage of students whose </a:t>
                      </a:r>
                      <a:r>
                        <a:rPr lang="en" b="1">
                          <a:solidFill>
                            <a:srgbClr val="00FF00"/>
                          </a:solidFill>
                        </a:rPr>
                        <a:t>MATH </a:t>
                      </a:r>
                      <a:r>
                        <a:rPr lang="en" b="1"/>
                        <a:t>grade improved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Percentage of students whose </a:t>
                      </a:r>
                      <a:r>
                        <a:rPr lang="en" b="1">
                          <a:solidFill>
                            <a:srgbClr val="4A86E8"/>
                          </a:solidFill>
                        </a:rPr>
                        <a:t>READING</a:t>
                      </a:r>
                      <a:r>
                        <a:rPr lang="en" b="1"/>
                        <a:t> grade improved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Ripley Elementary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62%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64%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Ripley Middle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56%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96%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Pine Grove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52%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57%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Blue Mountain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78%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75%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Spring 2018 Student Survey Highlights:`</a:t>
            </a:r>
            <a:endParaRPr sz="1800"/>
          </a:p>
        </p:txBody>
      </p:sp>
      <p:graphicFrame>
        <p:nvGraphicFramePr>
          <p:cNvPr id="309" name="Google Shape;309;p18"/>
          <p:cNvGraphicFramePr/>
          <p:nvPr/>
        </p:nvGraphicFramePr>
        <p:xfrm>
          <a:off x="1046650" y="1325850"/>
          <a:ext cx="7239000" cy="3626880"/>
        </p:xfrm>
        <a:graphic>
          <a:graphicData uri="http://schemas.openxmlformats.org/drawingml/2006/table">
            <a:tbl>
              <a:tblPr>
                <a:noFill/>
                <a:tableStyleId>{B318098E-5991-4FF4-B1EE-5A8ED43E0269}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Definitely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Somewhat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Not at All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Did you enjoy activities in the program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72%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Did your after school program offer fun enrichment activities?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Did your afterschool program help you with homework?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96%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Did your afterschool program help you improve your grades?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75%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Did your afterschool program help you meet your personal goals?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63%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Did your afterschool program help your behavior during the regular school day?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61%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32%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Did your afterschool program help you solve problems in a positive way?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62%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21%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"/>
          <p:cNvSpPr txBox="1">
            <a:spLocks noGrp="1"/>
          </p:cNvSpPr>
          <p:nvPr>
            <p:ph type="title"/>
          </p:nvPr>
        </p:nvSpPr>
        <p:spPr>
          <a:xfrm>
            <a:off x="1303800" y="619950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Spring 2018 Parent Survey Highlights:</a:t>
            </a:r>
            <a:endParaRPr sz="1800"/>
          </a:p>
        </p:txBody>
      </p:sp>
      <p:graphicFrame>
        <p:nvGraphicFramePr>
          <p:cNvPr id="315" name="Google Shape;315;p19"/>
          <p:cNvGraphicFramePr/>
          <p:nvPr/>
        </p:nvGraphicFramePr>
        <p:xfrm>
          <a:off x="952500" y="1403025"/>
          <a:ext cx="7239000" cy="3428820"/>
        </p:xfrm>
        <a:graphic>
          <a:graphicData uri="http://schemas.openxmlformats.org/drawingml/2006/table">
            <a:tbl>
              <a:tblPr>
                <a:noFill/>
                <a:tableStyleId>{B318098E-5991-4FF4-B1EE-5A8ED43E0269}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Strongly Agree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Agree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Disagree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Strongly Disagree</a:t>
                      </a:r>
                      <a:endParaRPr sz="800" b="1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The program addresses my child’s specific needs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38%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56%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1%</a:t>
                      </a:r>
                      <a:endParaRPr sz="8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 had the opportunity to visit the program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27%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59%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13%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1%</a:t>
                      </a:r>
                      <a:endParaRPr sz="8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The program offered my child a variety of academic and enrichment activities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47%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51%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The program helped my child complete his/her homework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55%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43%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1%</a:t>
                      </a:r>
                      <a:endParaRPr sz="8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The program had a positive impact on my child’s academic achievements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50%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43%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3%</a:t>
                      </a:r>
                      <a:endParaRPr sz="8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The program had a positive impact on my child’s behavior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40%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51%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8%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1%</a:t>
                      </a:r>
                      <a:endParaRPr sz="8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Spring 2018 Parent Survey Highlights:</a:t>
            </a:r>
            <a:endParaRPr sz="1800"/>
          </a:p>
        </p:txBody>
      </p:sp>
      <p:graphicFrame>
        <p:nvGraphicFramePr>
          <p:cNvPr id="321" name="Google Shape;321;p20"/>
          <p:cNvGraphicFramePr/>
          <p:nvPr/>
        </p:nvGraphicFramePr>
        <p:xfrm>
          <a:off x="952500" y="1428750"/>
          <a:ext cx="7239000" cy="2148750"/>
        </p:xfrm>
        <a:graphic>
          <a:graphicData uri="http://schemas.openxmlformats.org/drawingml/2006/table">
            <a:tbl>
              <a:tblPr>
                <a:noFill/>
                <a:tableStyleId>{B318098E-5991-4FF4-B1EE-5A8ED43E0269}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Poor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Fair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Good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Excellent</a:t>
                      </a:r>
                      <a:endParaRPr sz="1000" b="1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The overall afterschool program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41%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58%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The safety of your child during the program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33%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63%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The quality of services your child receives while in the program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38%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58%</a:t>
                      </a:r>
                      <a:endParaRPr sz="10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322" name="Google Shape;322;p20"/>
          <p:cNvSpPr txBox="1"/>
          <p:nvPr/>
        </p:nvSpPr>
        <p:spPr>
          <a:xfrm>
            <a:off x="952500" y="3778175"/>
            <a:ext cx="7381800" cy="10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Areas for improvement: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Better communication between program staff and parents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More opportunities for parental involvement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Adding additional educational resources for parents and community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1"/>
          <p:cNvSpPr txBox="1">
            <a:spLocks noGrp="1"/>
          </p:cNvSpPr>
          <p:nvPr>
            <p:ph type="title" idx="4294967295"/>
          </p:nvPr>
        </p:nvSpPr>
        <p:spPr>
          <a:xfrm rot="-5400000">
            <a:off x="-1750500" y="2072100"/>
            <a:ext cx="45003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Spring 2018 Afterschool Staff Survey</a:t>
            </a:r>
            <a:r>
              <a:rPr lang="en" sz="1800"/>
              <a:t> </a:t>
            </a:r>
            <a:r>
              <a:rPr lang="en" sz="1400"/>
              <a:t>Highlights:</a:t>
            </a:r>
            <a:endParaRPr sz="1400"/>
          </a:p>
        </p:txBody>
      </p:sp>
      <p:graphicFrame>
        <p:nvGraphicFramePr>
          <p:cNvPr id="328" name="Google Shape;328;p21"/>
          <p:cNvGraphicFramePr/>
          <p:nvPr/>
        </p:nvGraphicFramePr>
        <p:xfrm>
          <a:off x="952500" y="433513"/>
          <a:ext cx="7239000" cy="4236480"/>
        </p:xfrm>
        <a:graphic>
          <a:graphicData uri="http://schemas.openxmlformats.org/drawingml/2006/table">
            <a:tbl>
              <a:tblPr>
                <a:noFill/>
                <a:tableStyleId>{B318098E-5991-4FF4-B1EE-5A8ED43E0269}</a:tableStyleId>
              </a:tblPr>
              <a:tblGrid>
                <a:gridCol w="1671400"/>
                <a:gridCol w="1306600"/>
                <a:gridCol w="1365400"/>
                <a:gridCol w="1447800"/>
                <a:gridCol w="1447800"/>
              </a:tblGrid>
              <a:tr h="390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Strongly Disagree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Disagree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Agree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Strongly Agree</a:t>
                      </a:r>
                      <a:endParaRPr sz="1000" b="1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The school supports the afterschool program in general?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36%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64%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The program relates to what is being taught during the school day?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36%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57%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Afterschool staff communicate regularly with school day teachers about students’ homework?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18%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43%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36%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There is a balance between academic and enrichment activities?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61%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36%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The afterschool staff have adequate resources to conduct activities?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61%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36%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The staff has adequate support from program director and site coordinator?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16%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84%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This program helps students academically and/or in homework completion? 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25%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75%</a:t>
                      </a:r>
                      <a:endParaRPr sz="10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990</Words>
  <PresentationFormat>On-screen Show (16:9)</PresentationFormat>
  <Paragraphs>214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Maven Pro</vt:lpstr>
      <vt:lpstr>Nunito</vt:lpstr>
      <vt:lpstr>Momentum</vt:lpstr>
      <vt:lpstr>South Tippah 21</vt:lpstr>
      <vt:lpstr>SMART Goal 1: Students regularly attending the program will show a half point increaase in grade equivalency in STAR Reading.</vt:lpstr>
      <vt:lpstr>SMART Goal 2: 90% of students who attend the program regularly will meet their AR goals both spring terms.</vt:lpstr>
      <vt:lpstr>SMART Goal 3: 75% of students attending the program regularly will turn in homework complete and on time by the end of the third term.</vt:lpstr>
      <vt:lpstr>SMART Goal 4: A minimum of 50% of regular attendees will demonstrate an increase in both reading and math grades when comparing first and third nine weeks’ grades.</vt:lpstr>
      <vt:lpstr>Spring 2018 Student Survey Highlights:`</vt:lpstr>
      <vt:lpstr>Spring 2018 Parent Survey Highlights:</vt:lpstr>
      <vt:lpstr>Spring 2018 Parent Survey Highlights:</vt:lpstr>
      <vt:lpstr> Spring 2018 Afterschool Staff Survey Highlights:</vt:lpstr>
      <vt:lpstr>Staff Survey Highlights Continued:</vt:lpstr>
      <vt:lpstr>School Day Teacher Survey Highlights:</vt:lpstr>
      <vt:lpstr>School Day Teacher Survey Highlights: </vt:lpstr>
      <vt:lpstr>Summer 2018 Parent Survey Highlights:</vt:lpstr>
      <vt:lpstr>Summer 2018 Data Highlights: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Tippah 21</dc:title>
  <dc:creator>User</dc:creator>
  <cp:lastModifiedBy>User</cp:lastModifiedBy>
  <cp:revision>1</cp:revision>
  <dcterms:modified xsi:type="dcterms:W3CDTF">2019-03-18T16:24:46Z</dcterms:modified>
</cp:coreProperties>
</file>